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3E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A40E6F-28ED-4DD6-9E54-7F18245DF75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pic>
        <p:nvPicPr>
          <p:cNvPr id="31785" name="Picture 4" descr="my 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357563"/>
            <a:ext cx="2667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7451725" y="63087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/>
              <a:t>© Vera Castleman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2555-0BF4-4861-8D25-FFC93F62CD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7E7F-A2FE-40F1-ACC9-4C0E4BB16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20B856-FA5D-47BC-A36E-FBCB2BC47E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4542-6F7E-4962-AE5C-94863C4D16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C7353-3697-4C59-8F52-277827049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FA5BE-523B-4C0D-A4D0-632B93907C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E34D-7C55-4695-9D4F-3C6F593097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59F5-855A-4BB1-9BD4-A278A8E347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8FBF6-7E8D-435A-8FF6-442FF7089E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B824-D944-4802-AD86-F90ECB2B8E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8853-E455-4CD3-8AA1-5CB29D7030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CD78899-60EB-4723-B9BD-52490DB0873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pic>
        <p:nvPicPr>
          <p:cNvPr id="30760" name="Picture 40" descr="my ma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550" y="5516563"/>
            <a:ext cx="1060450" cy="1117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" y="471488"/>
            <a:ext cx="6781800" cy="2133600"/>
          </a:xfrm>
        </p:spPr>
        <p:txBody>
          <a:bodyPr/>
          <a:lstStyle/>
          <a:p>
            <a:r>
              <a:rPr lang="en-US" sz="3600" dirty="0" smtClean="0"/>
              <a:t>Parts of a Data Base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12 </a:t>
            </a:r>
            <a:r>
              <a:rPr lang="en-ZA" dirty="0"/>
              <a:t>CAT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Criteria</a:t>
            </a:r>
            <a:endParaRPr lang="en-ZA" dirty="0"/>
          </a:p>
        </p:txBody>
      </p:sp>
      <p:pic>
        <p:nvPicPr>
          <p:cNvPr id="3" name="Picture 2" descr="DB002.jpg"/>
          <p:cNvPicPr>
            <a:picLocks noChangeAspect="1"/>
          </p:cNvPicPr>
          <p:nvPr/>
        </p:nvPicPr>
        <p:blipFill>
          <a:blip r:embed="rId2"/>
          <a:srcRect l="23481" t="32292" b="35416"/>
          <a:stretch>
            <a:fillRect/>
          </a:stretch>
        </p:blipFill>
        <p:spPr>
          <a:xfrm>
            <a:off x="714348" y="1643050"/>
            <a:ext cx="7793527" cy="465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543800" cy="1295400"/>
          </a:xfrm>
        </p:spPr>
        <p:txBody>
          <a:bodyPr/>
          <a:lstStyle/>
          <a:p>
            <a:r>
              <a:rPr lang="en-ZA" dirty="0" smtClean="0"/>
              <a:t>Criteria</a:t>
            </a:r>
            <a:endParaRPr lang="en-ZA" dirty="0"/>
          </a:p>
        </p:txBody>
      </p:sp>
      <p:pic>
        <p:nvPicPr>
          <p:cNvPr id="4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214282" y="1285860"/>
            <a:ext cx="8176404" cy="21162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571876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 criteria can be simple – one word (e.g. Comedy for Type) in which case only records that fit that word will be shown.</a:t>
            </a:r>
          </a:p>
          <a:p>
            <a:endParaRPr lang="en-ZA" sz="2400" dirty="0" smtClean="0"/>
          </a:p>
          <a:p>
            <a:r>
              <a:rPr lang="en-ZA" sz="2400" dirty="0" smtClean="0"/>
              <a:t>Using the table on the previous screen we can make the criteria tighter. E.g. under type we could use LIKE “C*” this would give us comedy as well as crime shows.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77870"/>
          </a:xfrm>
        </p:spPr>
        <p:txBody>
          <a:bodyPr/>
          <a:lstStyle/>
          <a:p>
            <a:r>
              <a:rPr lang="en-ZA" dirty="0" smtClean="0"/>
              <a:t>Criteria (2)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28596" y="328612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We can fill in more than one criteria on the criteria line. Any criteria on the criteria line will be viewed as </a:t>
            </a:r>
            <a:r>
              <a:rPr lang="en-ZA" sz="2400" b="1" dirty="0" smtClean="0"/>
              <a:t>AND</a:t>
            </a:r>
            <a:r>
              <a:rPr lang="en-ZA" sz="2400" dirty="0" smtClean="0"/>
              <a:t>. In other words a show has to fulfil both criteria in order to show.</a:t>
            </a:r>
          </a:p>
          <a:p>
            <a:endParaRPr lang="en-ZA" sz="2400" dirty="0" smtClean="0"/>
          </a:p>
          <a:p>
            <a:r>
              <a:rPr lang="en-ZA" sz="2400" dirty="0" smtClean="0"/>
              <a:t>If we fill in a criteria in the </a:t>
            </a:r>
            <a:r>
              <a:rPr lang="en-ZA" sz="2400" b="1" dirty="0" smtClean="0"/>
              <a:t>OR</a:t>
            </a:r>
            <a:r>
              <a:rPr lang="en-ZA" sz="2400" dirty="0" smtClean="0"/>
              <a:t> line records falling into either one will show.</a:t>
            </a:r>
          </a:p>
          <a:p>
            <a:endParaRPr lang="en-ZA" sz="2400" dirty="0" smtClean="0"/>
          </a:p>
          <a:p>
            <a:r>
              <a:rPr lang="en-ZA" sz="2400" dirty="0" smtClean="0"/>
              <a:t>If we use </a:t>
            </a:r>
            <a:r>
              <a:rPr lang="en-ZA" sz="2400" b="1" dirty="0" smtClean="0"/>
              <a:t>NOT </a:t>
            </a:r>
            <a:r>
              <a:rPr lang="en-ZA" sz="2400" dirty="0" smtClean="0"/>
              <a:t>that criteria will be excluded.</a:t>
            </a:r>
            <a:endParaRPr lang="en-ZA" sz="2400" b="1" dirty="0"/>
          </a:p>
        </p:txBody>
      </p:sp>
      <p:pic>
        <p:nvPicPr>
          <p:cNvPr id="4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214282" y="1071546"/>
            <a:ext cx="8176404" cy="211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7-10-01 13.01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857760"/>
            <a:ext cx="5153745" cy="1295581"/>
          </a:xfrm>
          <a:prstGeom prst="rect">
            <a:avLst/>
          </a:prstGeom>
        </p:spPr>
      </p:pic>
      <p:pic>
        <p:nvPicPr>
          <p:cNvPr id="4" name="Picture 3" descr="Screenshot 2017-10-01 13.00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85728"/>
            <a:ext cx="5153745" cy="1295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311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In the first example </a:t>
            </a:r>
            <a:r>
              <a:rPr lang="en-ZA" sz="2400" b="1" dirty="0" smtClean="0"/>
              <a:t>ONLY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comedies</a:t>
            </a:r>
            <a:r>
              <a:rPr lang="en-ZA" sz="2400" dirty="0" smtClean="0"/>
              <a:t> for </a:t>
            </a:r>
            <a:r>
              <a:rPr lang="en-ZA" sz="2400" dirty="0" smtClean="0">
                <a:solidFill>
                  <a:srgbClr val="FF0000"/>
                </a:solidFill>
              </a:rPr>
              <a:t>mature</a:t>
            </a:r>
            <a:r>
              <a:rPr lang="en-ZA" sz="2400" dirty="0" smtClean="0"/>
              <a:t> audiences will be displayed</a:t>
            </a:r>
          </a:p>
          <a:p>
            <a:endParaRPr lang="en-ZA" sz="2400" dirty="0" smtClean="0"/>
          </a:p>
          <a:p>
            <a:endParaRPr lang="en-ZA" sz="2400" dirty="0" smtClean="0"/>
          </a:p>
          <a:p>
            <a:r>
              <a:rPr lang="en-ZA" sz="2400" dirty="0" smtClean="0"/>
              <a:t>In the second example </a:t>
            </a:r>
            <a:r>
              <a:rPr lang="en-ZA" sz="2400" b="1" dirty="0" smtClean="0"/>
              <a:t>ALL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comedies</a:t>
            </a:r>
            <a:r>
              <a:rPr lang="en-ZA" sz="2400" dirty="0" smtClean="0"/>
              <a:t> and </a:t>
            </a:r>
            <a:r>
              <a:rPr lang="en-ZA" sz="2400" b="1" dirty="0" smtClean="0"/>
              <a:t>ALL</a:t>
            </a:r>
            <a:r>
              <a:rPr lang="en-ZA" sz="2400" dirty="0" smtClean="0"/>
              <a:t> shows for </a:t>
            </a:r>
            <a:br>
              <a:rPr lang="en-ZA" sz="2400" dirty="0" smtClean="0"/>
            </a:br>
            <a:r>
              <a:rPr lang="en-ZA" sz="2400" dirty="0" smtClean="0">
                <a:solidFill>
                  <a:srgbClr val="FF0000"/>
                </a:solidFill>
              </a:rPr>
              <a:t>mature</a:t>
            </a:r>
            <a:r>
              <a:rPr lang="en-ZA" sz="2400" dirty="0" smtClean="0"/>
              <a:t> audiences will be displayed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952512">
            <a:off x="6176715" y="507696"/>
            <a:ext cx="3143272" cy="15716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Grade 12 ONLY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Calculations in Queries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When you are asked to do a calculation in a query you use the next available space:</a:t>
            </a:r>
          </a:p>
          <a:p>
            <a:pPr marL="0" indent="0">
              <a:buNone/>
            </a:pPr>
            <a:r>
              <a:rPr lang="en-ZA" dirty="0" smtClean="0"/>
              <a:t>In this example it is the empty field after </a:t>
            </a:r>
            <a:r>
              <a:rPr lang="en-ZA" b="1" dirty="0" smtClean="0"/>
              <a:t>Type</a:t>
            </a:r>
            <a:endParaRPr lang="en-ZA" b="1" dirty="0"/>
          </a:p>
        </p:txBody>
      </p:sp>
      <p:pic>
        <p:nvPicPr>
          <p:cNvPr id="5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500034" y="3643314"/>
            <a:ext cx="8176404" cy="211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In this query you are required to calculate the vat payable on each product.</a:t>
            </a:r>
          </a:p>
          <a:p>
            <a:r>
              <a:rPr lang="en-ZA" sz="2000" dirty="0" smtClean="0"/>
              <a:t> 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The last field in the table is Price. 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Click in the next space to enter the calculation.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The calculation must have a name and refer to the field that will be used and the calculation</a:t>
            </a:r>
          </a:p>
        </p:txBody>
      </p:sp>
      <p:pic>
        <p:nvPicPr>
          <p:cNvPr id="1026" name="Picture 2" descr="C:\Users\vera\Dropbox\Screenshots\Screenshot 2017-10-02 11.33.42.png"/>
          <p:cNvPicPr>
            <a:picLocks noChangeAspect="1" noChangeArrowheads="1"/>
          </p:cNvPicPr>
          <p:nvPr/>
        </p:nvPicPr>
        <p:blipFill>
          <a:blip r:embed="rId2"/>
          <a:srcRect b="35559"/>
          <a:stretch>
            <a:fillRect/>
          </a:stretch>
        </p:blipFill>
        <p:spPr bwMode="auto">
          <a:xfrm>
            <a:off x="785786" y="2500306"/>
            <a:ext cx="6786610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4286256"/>
            <a:ext cx="274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VAT:[Price]*0.14</a:t>
            </a:r>
            <a:endParaRPr lang="en-ZA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143108" y="4643445"/>
            <a:ext cx="571504" cy="318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821769" y="4822041"/>
            <a:ext cx="57150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1" idx="1"/>
          </p:cNvCxnSpPr>
          <p:nvPr/>
        </p:nvCxnSpPr>
        <p:spPr>
          <a:xfrm>
            <a:off x="4714876" y="4714884"/>
            <a:ext cx="857256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rot="5400000">
            <a:off x="3591303" y="5147234"/>
            <a:ext cx="691228" cy="15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4500570"/>
            <a:ext cx="1287532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name </a:t>
            </a:r>
            <a:br>
              <a:rPr lang="en-ZA" dirty="0" smtClean="0"/>
            </a:br>
            <a:r>
              <a:rPr lang="en-ZA" dirty="0" smtClean="0"/>
              <a:t>of the </a:t>
            </a:r>
            <a:br>
              <a:rPr lang="en-ZA" dirty="0" smtClean="0"/>
            </a:br>
            <a:r>
              <a:rPr lang="en-ZA" dirty="0" smtClean="0"/>
              <a:t>new field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5286388"/>
            <a:ext cx="88998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Colon</a:t>
            </a:r>
            <a:br>
              <a:rPr lang="en-ZA" dirty="0" smtClean="0"/>
            </a:br>
            <a:r>
              <a:rPr lang="en-ZA" b="1" dirty="0" smtClean="0"/>
              <a:t>NOT</a:t>
            </a:r>
          </a:p>
          <a:p>
            <a:r>
              <a:rPr lang="en-ZA" dirty="0" smtClean="0"/>
              <a:t>Equals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92" y="5500702"/>
            <a:ext cx="1928733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name of the </a:t>
            </a:r>
            <a:br>
              <a:rPr lang="en-ZA" dirty="0" smtClean="0"/>
            </a:br>
            <a:r>
              <a:rPr lang="en-ZA" dirty="0" smtClean="0"/>
              <a:t>field needed for</a:t>
            </a:r>
            <a:br>
              <a:rPr lang="en-ZA" dirty="0" smtClean="0"/>
            </a:br>
            <a:r>
              <a:rPr lang="en-ZA" dirty="0" smtClean="0"/>
              <a:t>the calculation – </a:t>
            </a:r>
            <a:br>
              <a:rPr lang="en-ZA" dirty="0" smtClean="0"/>
            </a:br>
            <a:r>
              <a:rPr lang="en-ZA" dirty="0" smtClean="0"/>
              <a:t>note brackets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4714884"/>
            <a:ext cx="1787669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Calculation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" y="471488"/>
            <a:ext cx="6781800" cy="2133600"/>
          </a:xfrm>
        </p:spPr>
        <p:txBody>
          <a:bodyPr/>
          <a:lstStyle/>
          <a:p>
            <a:r>
              <a:rPr lang="en-US" sz="3600" dirty="0" smtClean="0"/>
              <a:t>Reports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mtClean="0"/>
              <a:t>12 </a:t>
            </a:r>
            <a:r>
              <a:rPr lang="en-ZA" dirty="0"/>
              <a:t>CAT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Reports </a:t>
            </a:r>
            <a:endParaRPr lang="en-US" sz="35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present data from a table or a query in printable format</a:t>
            </a:r>
          </a:p>
          <a:p>
            <a:r>
              <a:rPr lang="en-US" dirty="0" smtClean="0"/>
              <a:t>The easiest way to </a:t>
            </a:r>
            <a:r>
              <a:rPr lang="en-ZA" dirty="0" smtClean="0"/>
              <a:t>initialise</a:t>
            </a:r>
            <a:r>
              <a:rPr lang="en-US" dirty="0" smtClean="0"/>
              <a:t> a report is to use a report wizard</a:t>
            </a:r>
          </a:p>
          <a:p>
            <a:r>
              <a:rPr lang="en-US" dirty="0" smtClean="0"/>
              <a:t>Once a basic report is structured you can make changes to suit your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Headers and Footers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972452" cy="2214578"/>
          </a:xfrm>
        </p:spPr>
        <p:txBody>
          <a:bodyPr/>
          <a:lstStyle/>
          <a:p>
            <a:r>
              <a:rPr lang="en-ZA" dirty="0" smtClean="0"/>
              <a:t>Page header and footers occur on every page of the printed report.</a:t>
            </a:r>
          </a:p>
          <a:p>
            <a:r>
              <a:rPr lang="en-ZA" dirty="0" smtClean="0"/>
              <a:t>Report headers and footers occur at the beginning and end of the entire report.</a:t>
            </a:r>
          </a:p>
        </p:txBody>
      </p:sp>
      <p:pic>
        <p:nvPicPr>
          <p:cNvPr id="1026" name="Picture 2" descr="C:\Users\vera\Dropbox\Screenshots\Screenshot 2017-10-05 11.18.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2806276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00438"/>
            <a:ext cx="50720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ZA" sz="3000" dirty="0" smtClean="0">
                <a:latin typeface="+mn-lt"/>
              </a:rPr>
              <a:t>Right click to activate each if they are not available.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ZA" sz="3000" dirty="0" smtClean="0">
                <a:latin typeface="+mn-lt"/>
              </a:rPr>
              <a:t>Resize by dragging the bottom boundary up or down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Grouping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It is possible to group data entries according to a specific field</a:t>
            </a:r>
          </a:p>
          <a:p>
            <a:r>
              <a:rPr lang="en-ZA" dirty="0" smtClean="0"/>
              <a:t>On the design ribbon choose Group</a:t>
            </a:r>
            <a:br>
              <a:rPr lang="en-ZA" dirty="0" smtClean="0"/>
            </a:br>
            <a:r>
              <a:rPr lang="en-ZA" dirty="0" smtClean="0"/>
              <a:t>and Sort</a:t>
            </a:r>
          </a:p>
          <a:p>
            <a:r>
              <a:rPr lang="en-ZA" dirty="0" smtClean="0"/>
              <a:t>It will display the following at the bottom of the design. Choose Add a group.	</a:t>
            </a:r>
            <a:endParaRPr lang="en-ZA" dirty="0"/>
          </a:p>
        </p:txBody>
      </p:sp>
      <p:pic>
        <p:nvPicPr>
          <p:cNvPr id="1028" name="Picture 4" descr="C:\Users\vera\Dropbox\Screenshots\repor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500306"/>
            <a:ext cx="1343025" cy="1076325"/>
          </a:xfrm>
          <a:prstGeom prst="rect">
            <a:avLst/>
          </a:prstGeom>
          <a:noFill/>
        </p:spPr>
      </p:pic>
      <p:pic>
        <p:nvPicPr>
          <p:cNvPr id="1029" name="Picture 5" descr="C:\Users\vera\Dropbox\Screenshots\report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929198"/>
            <a:ext cx="6929486" cy="10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500" b="0" dirty="0" smtClean="0"/>
              <a:t>There are four aspects to a data base</a:t>
            </a:r>
            <a:endParaRPr lang="en-US" sz="35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Tables</a:t>
            </a:r>
          </a:p>
          <a:p>
            <a:r>
              <a:rPr lang="en-ZA" b="1" dirty="0" smtClean="0"/>
              <a:t>Forms</a:t>
            </a:r>
          </a:p>
          <a:p>
            <a:r>
              <a:rPr lang="en-ZA" b="1" dirty="0" smtClean="0"/>
              <a:t>Queries</a:t>
            </a:r>
          </a:p>
          <a:p>
            <a:r>
              <a:rPr lang="en-ZA" b="1" dirty="0" smtClean="0"/>
              <a:t>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Grouping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Once you have chosen to add a group this will display at the bottom of the design. You can then build up your groups</a:t>
            </a:r>
            <a:endParaRPr lang="en-ZA" dirty="0"/>
          </a:p>
        </p:txBody>
      </p:sp>
      <p:pic>
        <p:nvPicPr>
          <p:cNvPr id="4" name="Picture 2" descr="C:\Users\vera\Dropbox\Screenshots\report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421688" cy="150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46"/>
          </a:xfrm>
        </p:spPr>
        <p:txBody>
          <a:bodyPr/>
          <a:lstStyle/>
          <a:p>
            <a:r>
              <a:rPr lang="en-ZA" dirty="0" smtClean="0"/>
              <a:t>Calculations in Reports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87941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Calculations in reports start with an </a:t>
            </a:r>
            <a:br>
              <a:rPr lang="en-ZA" dirty="0" smtClean="0"/>
            </a:br>
            <a:r>
              <a:rPr lang="en-ZA" dirty="0" smtClean="0"/>
              <a:t>equal sign followed by the calculation type. </a:t>
            </a:r>
            <a:br>
              <a:rPr lang="en-ZA" dirty="0" smtClean="0"/>
            </a:br>
            <a:r>
              <a:rPr lang="en-ZA" dirty="0" smtClean="0"/>
              <a:t>The actual calculation is enclosed in round brackets. If you require a field it is enclosed in square brackets. Build them up in an inserted text box.</a:t>
            </a:r>
          </a:p>
        </p:txBody>
      </p:sp>
      <p:pic>
        <p:nvPicPr>
          <p:cNvPr id="1027" name="Picture 3" descr="C:\Users\vera\Documents\learning\DB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78350"/>
            <a:ext cx="7572428" cy="266536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1952512">
            <a:off x="6176715" y="507696"/>
            <a:ext cx="3143272" cy="15716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Grade 12 ONLY</a:t>
            </a:r>
            <a:endParaRPr lang="en-Z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Calculations (2)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4400" kern="300" spc="1000" dirty="0" smtClean="0"/>
          </a:p>
          <a:p>
            <a:pPr marL="0" indent="0">
              <a:buNone/>
            </a:pPr>
            <a:endParaRPr lang="en-ZA" sz="4400" kern="300" spc="1000" dirty="0" smtClean="0"/>
          </a:p>
          <a:p>
            <a:pPr marL="0" indent="0">
              <a:buNone/>
            </a:pPr>
            <a:r>
              <a:rPr lang="en-ZA" sz="4400" kern="300" spc="1000" dirty="0" smtClean="0"/>
              <a:t>   </a:t>
            </a:r>
            <a:r>
              <a:rPr lang="en-ZA" sz="4400" kern="300" spc="1000" dirty="0" smtClean="0">
                <a:solidFill>
                  <a:srgbClr val="FF0000"/>
                </a:solidFill>
              </a:rPr>
              <a:t>= Sum([price])</a:t>
            </a:r>
            <a:endParaRPr lang="en-ZA" kern="300" spc="1000" dirty="0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1142976" y="1714488"/>
            <a:ext cx="5643602" cy="4390755"/>
            <a:chOff x="1142976" y="1714488"/>
            <a:chExt cx="5643602" cy="4390755"/>
          </a:xfrm>
        </p:grpSpPr>
        <p:grpSp>
          <p:nvGrpSpPr>
            <p:cNvPr id="10" name="Group 34"/>
            <p:cNvGrpSpPr/>
            <p:nvPr/>
          </p:nvGrpSpPr>
          <p:grpSpPr>
            <a:xfrm>
              <a:off x="1142976" y="1714488"/>
              <a:ext cx="5643602" cy="4247879"/>
              <a:chOff x="285720" y="1714488"/>
              <a:chExt cx="5643602" cy="424787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85720" y="4572008"/>
                <a:ext cx="109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2400" dirty="0" smtClean="0"/>
                  <a:t>equals</a:t>
                </a:r>
                <a:endParaRPr lang="en-ZA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57290" y="5500702"/>
                <a:ext cx="1428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dirty="0" smtClean="0"/>
                  <a:t>function</a:t>
                </a:r>
                <a:endParaRPr lang="en-ZA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3644100" y="4856966"/>
                <a:ext cx="1571636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rot="5400000">
                <a:off x="393671" y="4249743"/>
                <a:ext cx="785818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5400000">
                <a:off x="1322365" y="4749809"/>
                <a:ext cx="1500198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6200000" flipH="1">
                <a:off x="4786314" y="2714620"/>
                <a:ext cx="1357322" cy="2143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>
                <a:off x="2428860" y="2643182"/>
                <a:ext cx="1285884" cy="2857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43240" y="1714488"/>
                <a:ext cx="27860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200" dirty="0" smtClean="0"/>
                  <a:t>Round Brackets</a:t>
                </a:r>
                <a:endParaRPr lang="en-ZA" sz="22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0800000" flipV="1">
                <a:off x="3213090" y="2928934"/>
                <a:ext cx="644530" cy="6429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4786314" y="3071810"/>
                <a:ext cx="642942" cy="3571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14678" y="2571744"/>
                <a:ext cx="2271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2200" dirty="0" smtClean="0"/>
                  <a:t>Square Brackets</a:t>
                </a:r>
                <a:endParaRPr lang="en-ZA" sz="2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0628" y="5643578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field</a:t>
              </a:r>
              <a:endParaRPr lang="en-Z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Tables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1"/>
          </a:xfrm>
        </p:spPr>
        <p:txBody>
          <a:bodyPr/>
          <a:lstStyle/>
          <a:p>
            <a:r>
              <a:rPr lang="en-ZA" dirty="0" smtClean="0"/>
              <a:t>A table is the basis of a data base</a:t>
            </a:r>
          </a:p>
          <a:p>
            <a:r>
              <a:rPr lang="en-ZA" dirty="0" smtClean="0"/>
              <a:t>It is a collection of data elements sorted into:</a:t>
            </a:r>
          </a:p>
          <a:p>
            <a:pPr lvl="1"/>
            <a:r>
              <a:rPr lang="en-ZA" dirty="0" smtClean="0"/>
              <a:t>Rows (Records) and </a:t>
            </a:r>
          </a:p>
          <a:p>
            <a:pPr lvl="1"/>
            <a:r>
              <a:rPr lang="en-ZA" dirty="0" smtClean="0"/>
              <a:t>Columns (Fields)</a:t>
            </a:r>
          </a:p>
          <a:p>
            <a:r>
              <a:rPr lang="en-ZA" dirty="0" smtClean="0"/>
              <a:t>A table is also called a datasheet. A database can have many related tables</a:t>
            </a:r>
          </a:p>
          <a:p>
            <a:r>
              <a:rPr lang="en-ZA" dirty="0" smtClean="0"/>
              <a:t>Elements in a table share records which have set fields.</a:t>
            </a:r>
          </a:p>
          <a:p>
            <a:r>
              <a:rPr lang="en-ZA" dirty="0" smtClean="0"/>
              <a:t>Each field has a specified type e.g. Text or number etc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form is a user friendly method to collect data</a:t>
            </a:r>
          </a:p>
          <a:p>
            <a:r>
              <a:rPr lang="en-ZA" dirty="0" smtClean="0"/>
              <a:t>It has an easier environment for the beginner user.</a:t>
            </a:r>
          </a:p>
          <a:p>
            <a:r>
              <a:rPr lang="en-ZA" dirty="0" smtClean="0"/>
              <a:t>It usually contains all the fields specified in a table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Queries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Queries are used to extract data from a database.</a:t>
            </a:r>
          </a:p>
          <a:p>
            <a:r>
              <a:rPr lang="en-ZA" dirty="0" smtClean="0"/>
              <a:t>The records are extracted using criteria</a:t>
            </a:r>
          </a:p>
          <a:p>
            <a:r>
              <a:rPr lang="en-ZA" dirty="0" smtClean="0"/>
              <a:t>Queries are saved so can be revisited many times with little or no changes to the selection criteria</a:t>
            </a:r>
          </a:p>
          <a:p>
            <a:r>
              <a:rPr lang="en-ZA" dirty="0" smtClean="0"/>
              <a:t>We can build up a query using several tables in a data base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Reports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report is a formatted, usually printable result of a table or a query.</a:t>
            </a:r>
          </a:p>
          <a:p>
            <a:r>
              <a:rPr lang="en-ZA" dirty="0" smtClean="0"/>
              <a:t>A report can be saved in different formats e.g. pdf, </a:t>
            </a:r>
            <a:r>
              <a:rPr lang="en-ZA" dirty="0" err="1" smtClean="0"/>
              <a:t>csv</a:t>
            </a:r>
            <a:r>
              <a:rPr lang="en-ZA" dirty="0" smtClean="0"/>
              <a:t> etc</a:t>
            </a:r>
          </a:p>
          <a:p>
            <a:r>
              <a:rPr lang="en-ZA" dirty="0" smtClean="0"/>
              <a:t>It can therefore exist outside </a:t>
            </a:r>
            <a:r>
              <a:rPr lang="en-ZA" smtClean="0"/>
              <a:t>the data base.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" y="471488"/>
            <a:ext cx="6781800" cy="2133600"/>
          </a:xfrm>
        </p:spPr>
        <p:txBody>
          <a:bodyPr/>
          <a:lstStyle/>
          <a:p>
            <a:r>
              <a:rPr lang="en-US" sz="3600" dirty="0" smtClean="0"/>
              <a:t>Queries in a Data Base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</a:t>
            </a:r>
            <a:r>
              <a:rPr lang="en-US" dirty="0" smtClean="0"/>
              <a:t> 11 and </a:t>
            </a:r>
            <a:r>
              <a:rPr lang="en-US" dirty="0" err="1" smtClean="0"/>
              <a:t>Gr</a:t>
            </a:r>
            <a:r>
              <a:rPr lang="en-US" dirty="0" smtClean="0"/>
              <a:t>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500" b="0" dirty="0" smtClean="0"/>
              <a:t>Queries</a:t>
            </a:r>
            <a:endParaRPr lang="en-US" sz="35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function of a query is to extract information from a data base.</a:t>
            </a:r>
          </a:p>
          <a:p>
            <a:pPr marL="0" indent="0">
              <a:buNone/>
            </a:pPr>
            <a:r>
              <a:rPr lang="en-US" dirty="0" smtClean="0"/>
              <a:t>You will seldom have to create a query but you will have to build up on an existing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Typical Query Screen</a:t>
            </a:r>
            <a:endParaRPr lang="en-ZA" dirty="0"/>
          </a:p>
        </p:txBody>
      </p:sp>
      <p:grpSp>
        <p:nvGrpSpPr>
          <p:cNvPr id="2" name="Group 20"/>
          <p:cNvGrpSpPr/>
          <p:nvPr/>
        </p:nvGrpSpPr>
        <p:grpSpPr>
          <a:xfrm>
            <a:off x="428596" y="1643050"/>
            <a:ext cx="4714908" cy="4214842"/>
            <a:chOff x="428596" y="1643050"/>
            <a:chExt cx="4714908" cy="4214842"/>
          </a:xfrm>
        </p:grpSpPr>
        <p:pic>
          <p:nvPicPr>
            <p:cNvPr id="5" name="Picture 2" descr="C:\Users\vera\Dropbox\Screenshots\Screenshot 2017-10-01 12.25.00.png"/>
            <p:cNvPicPr>
              <a:picLocks noChangeAspect="1" noChangeArrowheads="1"/>
            </p:cNvPicPr>
            <p:nvPr/>
          </p:nvPicPr>
          <p:blipFill>
            <a:blip r:embed="rId2"/>
            <a:srcRect b="6349"/>
            <a:stretch>
              <a:fillRect/>
            </a:stretch>
          </p:blipFill>
          <p:spPr bwMode="auto">
            <a:xfrm>
              <a:off x="428596" y="1643050"/>
              <a:ext cx="4027713" cy="4214842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rot="10800000">
              <a:off x="1942387" y="2512716"/>
              <a:ext cx="928694" cy="7287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42519" y="2221203"/>
              <a:ext cx="1672317" cy="150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Fields in the </a:t>
              </a:r>
            </a:p>
            <a:p>
              <a:r>
                <a:rPr lang="en-ZA" dirty="0" smtClean="0"/>
                <a:t>Table – not all </a:t>
              </a:r>
            </a:p>
            <a:p>
              <a:r>
                <a:rPr lang="en-ZA" dirty="0" smtClean="0"/>
                <a:t>need to be </a:t>
              </a:r>
            </a:p>
            <a:p>
              <a:r>
                <a:rPr lang="en-ZA" dirty="0" smtClean="0"/>
                <a:t>selected for </a:t>
              </a:r>
            </a:p>
            <a:p>
              <a:r>
                <a:rPr lang="en-ZA" dirty="0" smtClean="0"/>
                <a:t>the query</a:t>
              </a:r>
              <a:endParaRPr lang="en-ZA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500562" y="3857628"/>
              <a:ext cx="642942" cy="1643074"/>
            </a:xfrm>
            <a:prstGeom prst="righ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059051" y="3643314"/>
            <a:ext cx="4013543" cy="1869530"/>
            <a:chOff x="5000628" y="3643314"/>
            <a:chExt cx="4013543" cy="1869530"/>
          </a:xfrm>
        </p:grpSpPr>
        <p:sp>
          <p:nvSpPr>
            <p:cNvPr id="16" name="TextBox 15"/>
            <p:cNvSpPr txBox="1"/>
            <p:nvPr/>
          </p:nvSpPr>
          <p:spPr>
            <a:xfrm>
              <a:off x="5000628" y="3643314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Selected fields from TV Shows table</a:t>
              </a:r>
              <a:endParaRPr lang="en-Z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0628" y="4000504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Can do an ascending or descending sort</a:t>
              </a:r>
              <a:endParaRPr lang="en-Z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2066" y="4568619"/>
              <a:ext cx="3942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Can choose whether the field will be </a:t>
              </a:r>
            </a:p>
            <a:p>
              <a:r>
                <a:rPr lang="en-ZA" dirty="0" smtClean="0"/>
                <a:t>shown</a:t>
              </a:r>
              <a:endParaRPr lang="en-Z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2066" y="5143512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Can add Criteria</a:t>
              </a:r>
              <a:endParaRPr lang="en-Z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">
  <a:themeElements>
    <a:clrScheme name="cool cat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E2E3EA"/>
      </a:accent1>
      <a:accent2>
        <a:srgbClr val="669999"/>
      </a:accent2>
      <a:accent3>
        <a:srgbClr val="FFFFFF"/>
      </a:accent3>
      <a:accent4>
        <a:srgbClr val="000000"/>
      </a:accent4>
      <a:accent5>
        <a:srgbClr val="EEEFF3"/>
      </a:accent5>
      <a:accent6>
        <a:srgbClr val="5C8A8A"/>
      </a:accent6>
      <a:hlink>
        <a:srgbClr val="204BB6"/>
      </a:hlink>
      <a:folHlink>
        <a:srgbClr val="F33E0D"/>
      </a:folHlink>
    </a:clrScheme>
    <a:fontScheme name="cool c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 ca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E2E3EA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EEFF3"/>
        </a:accent5>
        <a:accent6>
          <a:srgbClr val="5C8A8A"/>
        </a:accent6>
        <a:hlink>
          <a:srgbClr val="204BB6"/>
        </a:hlink>
        <a:folHlink>
          <a:srgbClr val="F33E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22</TotalTime>
  <Words>724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teaching</vt:lpstr>
      <vt:lpstr>Parts of a Data Base</vt:lpstr>
      <vt:lpstr>There are four aspects to a data base</vt:lpstr>
      <vt:lpstr>Tables</vt:lpstr>
      <vt:lpstr>Forms</vt:lpstr>
      <vt:lpstr>Queries</vt:lpstr>
      <vt:lpstr>Reports</vt:lpstr>
      <vt:lpstr>Queries in a Data Base</vt:lpstr>
      <vt:lpstr>Queries</vt:lpstr>
      <vt:lpstr>Typical Query Screen</vt:lpstr>
      <vt:lpstr>Criteria</vt:lpstr>
      <vt:lpstr>Criteria</vt:lpstr>
      <vt:lpstr>Criteria (2)</vt:lpstr>
      <vt:lpstr>PowerPoint Presentation</vt:lpstr>
      <vt:lpstr>Calculations in Queries</vt:lpstr>
      <vt:lpstr>PowerPoint Presentation</vt:lpstr>
      <vt:lpstr>Reports</vt:lpstr>
      <vt:lpstr>Reports </vt:lpstr>
      <vt:lpstr>Headers and Footers</vt:lpstr>
      <vt:lpstr>Grouping</vt:lpstr>
      <vt:lpstr>Grouping (2)</vt:lpstr>
      <vt:lpstr>Calculations in Reports</vt:lpstr>
      <vt:lpstr>Calculations (2)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Data Base</dc:title>
  <dc:creator>Vera</dc:creator>
  <cp:lastModifiedBy>HS Cat</cp:lastModifiedBy>
  <cp:revision>6</cp:revision>
  <dcterms:created xsi:type="dcterms:W3CDTF">2017-10-03T09:02:17Z</dcterms:created>
  <dcterms:modified xsi:type="dcterms:W3CDTF">2018-05-15T10:38:53Z</dcterms:modified>
</cp:coreProperties>
</file>